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75" r:id="rId17"/>
    <p:sldId id="276" r:id="rId18"/>
    <p:sldId id="277" r:id="rId19"/>
    <p:sldId id="278" r:id="rId20"/>
    <p:sldId id="279" r:id="rId21"/>
    <p:sldId id="271" r:id="rId22"/>
    <p:sldId id="272" r:id="rId23"/>
    <p:sldId id="273"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05"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26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2B743-DBD1-8D6C-77D3-B4D098DA9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B30110-8923-E29C-4771-45BF99E561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Footer Placeholder 3">
            <a:extLst>
              <a:ext uri="{FF2B5EF4-FFF2-40B4-BE49-F238E27FC236}">
                <a16:creationId xmlns:a16="http://schemas.microsoft.com/office/drawing/2014/main" id="{2EE74596-86E3-9E4E-A22A-153AAAC21B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E7544E9-7203-CBCF-7D6B-E5A13B1BED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C583D4-B818-4EEC-8184-652055F1CCED}" type="slidenum">
              <a:rPr lang="en-IN" smtClean="0"/>
              <a:t>‹#›</a:t>
            </a:fld>
            <a:endParaRPr lang="en-IN"/>
          </a:p>
        </p:txBody>
      </p:sp>
    </p:spTree>
    <p:extLst>
      <p:ext uri="{BB962C8B-B14F-4D97-AF65-F5344CB8AC3E}">
        <p14:creationId xmlns:p14="http://schemas.microsoft.com/office/powerpoint/2010/main" val="307399041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BFE6B-0EA3-4DE8-A043-75D2ACC97D1F}" type="slidenum">
              <a:rPr lang="en-IN" smtClean="0"/>
              <a:t>‹#›</a:t>
            </a:fld>
            <a:endParaRPr lang="en-IN"/>
          </a:p>
        </p:txBody>
      </p:sp>
    </p:spTree>
    <p:extLst>
      <p:ext uri="{BB962C8B-B14F-4D97-AF65-F5344CB8AC3E}">
        <p14:creationId xmlns:p14="http://schemas.microsoft.com/office/powerpoint/2010/main" val="6545548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8DC9-A3E4-2623-2965-909F60343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FDDD7F-4854-CF28-0455-71430E86A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8D15B1-CC46-302D-6FF9-9D412C4B2A99}"/>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76F934A9-29A7-36DE-7CFF-65EAB2099B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A8502-7F9A-1A51-289E-72999617187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7725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BCC6-BC64-48FB-415A-D6F77A5991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B7C47D-644F-CA2C-6C31-B4757DB33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A64DAE-012C-E1AB-87AC-820EB1D3EE3A}"/>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536EEBAE-0010-E056-3031-F380F4BA0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4358F-5939-FB41-94AD-29A36702873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2092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98E13-4511-96ED-719F-77DCA0069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5DD4B2-0DBA-C042-A92C-3FC039ADAE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777A38-9DA0-1BE1-3763-62227CB00556}"/>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0BDF4A8B-4EBF-2941-7B86-F04587DA69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290EAD-7721-9857-EF6F-60697EAACF3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83225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0094-1A04-2B9B-E7B7-2AEB2B1D4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EAED2D-8F38-677A-FF8C-AF25CE2DD6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5E63A-3577-8ADC-AB89-E97493D46F88}"/>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3BFAE518-28A6-913C-BD6B-1EF349EAA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CB721-7C67-4AD6-391E-698F00D6B25B}"/>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12422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22C5-58D4-9AB0-7776-125148109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63252A-44DF-CA72-3FC7-92B8E78AD7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61E36C-6B52-DBB1-33EA-CE7CFBC8896D}"/>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203725F7-F1E8-8EBF-E077-D4A18D108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95B255-1E5C-56B0-A1B5-6110DE4EA02A}"/>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71894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E973-989A-F6A6-3535-2BC07B2BD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978FEC-0A1B-ADDD-2603-108365089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A1B0A5-63D6-DFF6-2B33-305B8B4BC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E17EAA-3515-5E4C-6FB1-13DE53F75526}"/>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6" name="Footer Placeholder 5">
            <a:extLst>
              <a:ext uri="{FF2B5EF4-FFF2-40B4-BE49-F238E27FC236}">
                <a16:creationId xmlns:a16="http://schemas.microsoft.com/office/drawing/2014/main" id="{DA021025-56DE-385A-9F26-B68CC08044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43D9DB-19AA-D39E-857C-48F8CE2CDBB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5736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5EA-9250-4BC4-0DCE-2E9BE1638D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DAC00A-A8FF-0E07-232A-A90DFABDA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376E-9ABE-586E-4396-F1A0EF25D1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877245-5984-D83D-20B5-9907F3F0C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C2989-86DD-0481-4944-A726E1078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CF8543-1063-41E8-EFA0-7AF99F8011DF}"/>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8" name="Footer Placeholder 7">
            <a:extLst>
              <a:ext uri="{FF2B5EF4-FFF2-40B4-BE49-F238E27FC236}">
                <a16:creationId xmlns:a16="http://schemas.microsoft.com/office/drawing/2014/main" id="{FBAB49EE-C754-FE51-6FB4-95329AC689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40A82A-1A4E-2D81-ED1C-ED7DDDE729CD}"/>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64888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3A7-2245-5FD2-7079-2A736AC389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99AB68-8ADC-DA48-115D-062D918F6E8E}"/>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4" name="Footer Placeholder 3">
            <a:extLst>
              <a:ext uri="{FF2B5EF4-FFF2-40B4-BE49-F238E27FC236}">
                <a16:creationId xmlns:a16="http://schemas.microsoft.com/office/drawing/2014/main" id="{16C7EDD2-5586-BAA7-6BA0-1EABBAF1457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E62155-DCCD-E94C-C519-F835DF627AA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7203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A39BF-D940-1FB4-7CF1-E9C996F58C9C}"/>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3" name="Footer Placeholder 2">
            <a:extLst>
              <a:ext uri="{FF2B5EF4-FFF2-40B4-BE49-F238E27FC236}">
                <a16:creationId xmlns:a16="http://schemas.microsoft.com/office/drawing/2014/main" id="{2C378E3C-F8C2-42C8-5049-71F23E1BC3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9DB979-9CCF-F13C-17BA-994272437DF3}"/>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54258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D4CC-FEDE-D9F3-F41E-31D35D4DC9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B25D94-D203-3544-E200-9DB65984E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DF3B7E-A65C-CFC3-DADC-9368648B7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D8E99-C22D-381B-543D-FC3EFD6B765B}"/>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6" name="Footer Placeholder 5">
            <a:extLst>
              <a:ext uri="{FF2B5EF4-FFF2-40B4-BE49-F238E27FC236}">
                <a16:creationId xmlns:a16="http://schemas.microsoft.com/office/drawing/2014/main" id="{0FA05844-E569-15B3-C33C-5CA068DD9B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11F4EA-9248-47BD-E99D-DB1AB185379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97928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AA5-594E-7505-57AB-77965BBE4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89ECAB-2902-8BB7-7546-067FD283D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66ACB3-1223-547E-69B6-5586AE6DA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1B46E-B28C-AE74-5C8E-2A8EDC08F6E5}"/>
              </a:ext>
            </a:extLst>
          </p:cNvPr>
          <p:cNvSpPr>
            <a:spLocks noGrp="1"/>
          </p:cNvSpPr>
          <p:nvPr>
            <p:ph type="dt" sz="half" idx="10"/>
          </p:nvPr>
        </p:nvSpPr>
        <p:spPr/>
        <p:txBody>
          <a:bodyPr/>
          <a:lstStyle/>
          <a:p>
            <a:fld id="{C28A8869-792D-45A6-A79C-7C50EE5892AA}" type="datetimeFigureOut">
              <a:rPr lang="en-IN" smtClean="0"/>
              <a:t>25-03-2025</a:t>
            </a:fld>
            <a:endParaRPr lang="en-IN"/>
          </a:p>
        </p:txBody>
      </p:sp>
      <p:sp>
        <p:nvSpPr>
          <p:cNvPr id="6" name="Footer Placeholder 5">
            <a:extLst>
              <a:ext uri="{FF2B5EF4-FFF2-40B4-BE49-F238E27FC236}">
                <a16:creationId xmlns:a16="http://schemas.microsoft.com/office/drawing/2014/main" id="{72EB60CC-029E-C3EC-F2D3-C3BE31AE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DCF3C0-9A5A-2C0C-9C70-B2C23C1A2F4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2905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76DC5-BB8E-E12A-E2D2-FAE2DC76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C6233A-2B9C-49A7-0F38-9956A95CC4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847836-BD66-CCDF-581B-BDEAE53A6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8869-792D-45A6-A79C-7C50EE5892AA}" type="datetimeFigureOut">
              <a:rPr lang="en-IN" smtClean="0"/>
              <a:t>25-03-2025</a:t>
            </a:fld>
            <a:endParaRPr lang="en-IN"/>
          </a:p>
        </p:txBody>
      </p:sp>
      <p:sp>
        <p:nvSpPr>
          <p:cNvPr id="5" name="Footer Placeholder 4">
            <a:extLst>
              <a:ext uri="{FF2B5EF4-FFF2-40B4-BE49-F238E27FC236}">
                <a16:creationId xmlns:a16="http://schemas.microsoft.com/office/drawing/2014/main" id="{13EF48A2-4F2B-FF24-86EB-E3A194A00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EC7114-AE68-2CC4-A57F-8D7E726E8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152367-1E62-478F-9AF2-4424A81D9C4A}" type="slidenum">
              <a:rPr lang="en-IN" smtClean="0"/>
              <a:t>‹#›</a:t>
            </a:fld>
            <a:endParaRPr lang="en-IN"/>
          </a:p>
        </p:txBody>
      </p:sp>
    </p:spTree>
    <p:extLst>
      <p:ext uri="{BB962C8B-B14F-4D97-AF65-F5344CB8AC3E}">
        <p14:creationId xmlns:p14="http://schemas.microsoft.com/office/powerpoint/2010/main" val="267818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8EB8-0A8F-1ED6-F7B6-7F16DEBA3FD3}"/>
              </a:ext>
            </a:extLst>
          </p:cNvPr>
          <p:cNvSpPr>
            <a:spLocks noGrp="1"/>
          </p:cNvSpPr>
          <p:nvPr>
            <p:ph type="ctr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AI Powered Online Assessment Proctoring System</a:t>
            </a:r>
          </a:p>
        </p:txBody>
      </p:sp>
      <p:sp>
        <p:nvSpPr>
          <p:cNvPr id="3" name="Subtitle 2">
            <a:extLst>
              <a:ext uri="{FF2B5EF4-FFF2-40B4-BE49-F238E27FC236}">
                <a16:creationId xmlns:a16="http://schemas.microsoft.com/office/drawing/2014/main" id="{C4FBE806-2152-42E5-D95B-BF8B0CD70068}"/>
              </a:ext>
            </a:extLst>
          </p:cNvPr>
          <p:cNvSpPr>
            <a:spLocks noGrp="1"/>
          </p:cNvSpPr>
          <p:nvPr>
            <p:ph type="subTitle" idx="1"/>
          </p:nvPr>
        </p:nvSpPr>
        <p:spPr>
          <a:xfrm>
            <a:off x="8681884" y="4079875"/>
            <a:ext cx="2576052" cy="1655762"/>
          </a:xfrm>
        </p:spPr>
        <p:txBody>
          <a:bodyPr/>
          <a:lstStyle/>
          <a:p>
            <a:r>
              <a:rPr lang="en-IN" dirty="0">
                <a:latin typeface="Times New Roman" panose="02020603050405020304" pitchFamily="18" charset="0"/>
                <a:cs typeface="Times New Roman" panose="02020603050405020304" pitchFamily="18" charset="0"/>
              </a:rPr>
              <a:t>Santhosh K</a:t>
            </a:r>
          </a:p>
          <a:p>
            <a:r>
              <a:rPr lang="en-IN" dirty="0">
                <a:latin typeface="Times New Roman" panose="02020603050405020304" pitchFamily="18" charset="0"/>
                <a:cs typeface="Times New Roman" panose="02020603050405020304" pitchFamily="18" charset="0"/>
              </a:rPr>
              <a:t>111923MC02043</a:t>
            </a:r>
          </a:p>
          <a:p>
            <a:endParaRPr lang="en-IN"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8E34443F-0DDF-E082-E524-8CFE112280BC}"/>
              </a:ext>
            </a:extLst>
          </p:cNvPr>
          <p:cNvSpPr txBox="1">
            <a:spLocks/>
          </p:cNvSpPr>
          <p:nvPr/>
        </p:nvSpPr>
        <p:spPr>
          <a:xfrm>
            <a:off x="604684" y="4079875"/>
            <a:ext cx="581086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Guided By</a:t>
            </a:r>
          </a:p>
          <a:p>
            <a:r>
              <a:rPr lang="en-IN" dirty="0">
                <a:latin typeface="Times New Roman" panose="02020603050405020304" pitchFamily="18" charset="0"/>
                <a:cs typeface="Times New Roman" panose="02020603050405020304" pitchFamily="18" charset="0"/>
              </a:rPr>
              <a:t>Mrs. R. Rajeshwari M.C.A, </a:t>
            </a:r>
            <a:r>
              <a:rPr lang="en-IN" dirty="0" err="1">
                <a:latin typeface="Times New Roman" panose="02020603050405020304" pitchFamily="18" charset="0"/>
                <a:cs typeface="Times New Roman" panose="02020603050405020304" pitchFamily="18" charset="0"/>
              </a:rPr>
              <a:t>M.Phil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Ph.D</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5768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403-20EE-916A-D5C7-06A624F6DC8B}"/>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HARDWARE REQUIREMENTS</a:t>
            </a:r>
            <a:endParaRPr lang="en-IN" sz="4000" dirty="0"/>
          </a:p>
        </p:txBody>
      </p:sp>
      <p:sp>
        <p:nvSpPr>
          <p:cNvPr id="4" name="Rectangle 1">
            <a:extLst>
              <a:ext uri="{FF2B5EF4-FFF2-40B4-BE49-F238E27FC236}">
                <a16:creationId xmlns:a16="http://schemas.microsoft.com/office/drawing/2014/main" id="{3517B952-8CF4-B611-1A4B-E5D4799E873A}"/>
              </a:ext>
            </a:extLst>
          </p:cNvPr>
          <p:cNvSpPr>
            <a:spLocks noGrp="1" noChangeArrowheads="1"/>
          </p:cNvSpPr>
          <p:nvPr>
            <p:ph idx="1"/>
          </p:nvPr>
        </p:nvSpPr>
        <p:spPr bwMode="auto">
          <a:xfrm>
            <a:off x="776484" y="2108468"/>
            <a:ext cx="90199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Intel Core i5 (8th Gen) or AMD Ryzen 5 equivalent.</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Intel Core i7 (10th Gen) or AMD Ryzen 7 equivalent.</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8 GB.</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16 GB or more.</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256 GB SSD.</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512 GB SSD or higher.</a:t>
            </a:r>
          </a:p>
          <a:p>
            <a:pPr algn="just"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19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EAE5-910E-7FCB-9936-27FBA63BED04}"/>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0</a:t>
            </a:r>
          </a:p>
        </p:txBody>
      </p:sp>
      <p:pic>
        <p:nvPicPr>
          <p:cNvPr id="5" name="Content Placeholder 4">
            <a:extLst>
              <a:ext uri="{FF2B5EF4-FFF2-40B4-BE49-F238E27FC236}">
                <a16:creationId xmlns:a16="http://schemas.microsoft.com/office/drawing/2014/main" id="{2A5E5BD2-A287-CA9E-1663-42FFA950AE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4921" y="1160463"/>
            <a:ext cx="10462157" cy="5016500"/>
          </a:xfrm>
        </p:spPr>
      </p:pic>
    </p:spTree>
    <p:extLst>
      <p:ext uri="{BB962C8B-B14F-4D97-AF65-F5344CB8AC3E}">
        <p14:creationId xmlns:p14="http://schemas.microsoft.com/office/powerpoint/2010/main" val="51182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2B1A2-690A-CF69-A11C-8CE459E7E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150D1-53BE-A273-7B27-6DE52A2E803B}"/>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1</a:t>
            </a:r>
          </a:p>
        </p:txBody>
      </p:sp>
      <p:pic>
        <p:nvPicPr>
          <p:cNvPr id="7" name="Content Placeholder 6">
            <a:extLst>
              <a:ext uri="{FF2B5EF4-FFF2-40B4-BE49-F238E27FC236}">
                <a16:creationId xmlns:a16="http://schemas.microsoft.com/office/drawing/2014/main" id="{149B670B-BA66-1D88-18FA-B774FBC89A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33947" y="1825625"/>
            <a:ext cx="6124105" cy="4351338"/>
          </a:xfrm>
        </p:spPr>
      </p:pic>
    </p:spTree>
    <p:extLst>
      <p:ext uri="{BB962C8B-B14F-4D97-AF65-F5344CB8AC3E}">
        <p14:creationId xmlns:p14="http://schemas.microsoft.com/office/powerpoint/2010/main" val="423516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6A779-82BF-214F-0AA1-EB0F492A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9F5A7-17E9-52AA-C24F-AB0DD6D85B92}"/>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2</a:t>
            </a:r>
          </a:p>
        </p:txBody>
      </p:sp>
      <p:pic>
        <p:nvPicPr>
          <p:cNvPr id="6" name="Content Placeholder 5">
            <a:extLst>
              <a:ext uri="{FF2B5EF4-FFF2-40B4-BE49-F238E27FC236}">
                <a16:creationId xmlns:a16="http://schemas.microsoft.com/office/drawing/2014/main" id="{F782801B-E41A-16E3-412A-CBB216F3D9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72961" y="1825625"/>
            <a:ext cx="5246077" cy="4351338"/>
          </a:xfrm>
        </p:spPr>
      </p:pic>
    </p:spTree>
    <p:extLst>
      <p:ext uri="{BB962C8B-B14F-4D97-AF65-F5344CB8AC3E}">
        <p14:creationId xmlns:p14="http://schemas.microsoft.com/office/powerpoint/2010/main" val="2432671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5E0B-78C7-7AF2-BA9A-BAE915BF3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D534D-5C3D-E459-AE4E-FB21867F6349}"/>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ER Diagram</a:t>
            </a:r>
          </a:p>
        </p:txBody>
      </p:sp>
      <p:pic>
        <p:nvPicPr>
          <p:cNvPr id="7" name="Content Placeholder 6">
            <a:extLst>
              <a:ext uri="{FF2B5EF4-FFF2-40B4-BE49-F238E27FC236}">
                <a16:creationId xmlns:a16="http://schemas.microsoft.com/office/drawing/2014/main" id="{591D61F9-7275-B6B8-8409-667514F097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45109" y="1081548"/>
            <a:ext cx="8101781" cy="4351338"/>
          </a:xfrm>
        </p:spPr>
      </p:pic>
    </p:spTree>
    <p:extLst>
      <p:ext uri="{BB962C8B-B14F-4D97-AF65-F5344CB8AC3E}">
        <p14:creationId xmlns:p14="http://schemas.microsoft.com/office/powerpoint/2010/main" val="396899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AC0A-66CF-D46C-D2FC-6DC0EC6E8DA0}"/>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Context Analysis Diagram</a:t>
            </a:r>
          </a:p>
        </p:txBody>
      </p:sp>
      <p:pic>
        <p:nvPicPr>
          <p:cNvPr id="5" name="Content Placeholder 4">
            <a:extLst>
              <a:ext uri="{FF2B5EF4-FFF2-40B4-BE49-F238E27FC236}">
                <a16:creationId xmlns:a16="http://schemas.microsoft.com/office/drawing/2014/main" id="{A8210F9D-9985-D10F-734F-AB646B44B2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92608" y="1825625"/>
            <a:ext cx="7606783" cy="4351338"/>
          </a:xfrm>
        </p:spPr>
      </p:pic>
    </p:spTree>
    <p:extLst>
      <p:ext uri="{BB962C8B-B14F-4D97-AF65-F5344CB8AC3E}">
        <p14:creationId xmlns:p14="http://schemas.microsoft.com/office/powerpoint/2010/main" val="190420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3A4B-748E-A73B-F115-CC70F0BE9E4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Admin</a:t>
            </a:r>
          </a:p>
        </p:txBody>
      </p:sp>
      <p:pic>
        <p:nvPicPr>
          <p:cNvPr id="5" name="Content Placeholder 4">
            <a:extLst>
              <a:ext uri="{FF2B5EF4-FFF2-40B4-BE49-F238E27FC236}">
                <a16:creationId xmlns:a16="http://schemas.microsoft.com/office/drawing/2014/main" id="{67BCF0A8-F0CA-FFD9-4ADC-0689DC740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767" y="1416050"/>
            <a:ext cx="7106465" cy="4760913"/>
          </a:xfrm>
        </p:spPr>
      </p:pic>
    </p:spTree>
    <p:extLst>
      <p:ext uri="{BB962C8B-B14F-4D97-AF65-F5344CB8AC3E}">
        <p14:creationId xmlns:p14="http://schemas.microsoft.com/office/powerpoint/2010/main" val="428551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8D4F-008F-CF2A-76F1-C5B4D1BD2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F9C22-A682-0A74-8068-D29A8C25382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Test</a:t>
            </a:r>
          </a:p>
        </p:txBody>
      </p:sp>
      <p:pic>
        <p:nvPicPr>
          <p:cNvPr id="7" name="Content Placeholder 6">
            <a:extLst>
              <a:ext uri="{FF2B5EF4-FFF2-40B4-BE49-F238E27FC236}">
                <a16:creationId xmlns:a16="http://schemas.microsoft.com/office/drawing/2014/main" id="{0774FED1-EC71-BF67-CF76-A7D163808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2026" y="1825625"/>
            <a:ext cx="6115664" cy="4351338"/>
          </a:xfrm>
        </p:spPr>
      </p:pic>
    </p:spTree>
    <p:extLst>
      <p:ext uri="{BB962C8B-B14F-4D97-AF65-F5344CB8AC3E}">
        <p14:creationId xmlns:p14="http://schemas.microsoft.com/office/powerpoint/2010/main" val="296005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681B2-A800-38D0-EBAB-69AB8A136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8BF03-BF74-5AF4-CDCB-670C09352B7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Teacher</a:t>
            </a:r>
          </a:p>
        </p:txBody>
      </p:sp>
      <p:pic>
        <p:nvPicPr>
          <p:cNvPr id="6" name="Content Placeholder 5">
            <a:extLst>
              <a:ext uri="{FF2B5EF4-FFF2-40B4-BE49-F238E27FC236}">
                <a16:creationId xmlns:a16="http://schemas.microsoft.com/office/drawing/2014/main" id="{32B54472-055C-8874-F092-AD8EC4A49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44" y="1825625"/>
            <a:ext cx="5524512" cy="4351338"/>
          </a:xfrm>
        </p:spPr>
      </p:pic>
    </p:spTree>
    <p:extLst>
      <p:ext uri="{BB962C8B-B14F-4D97-AF65-F5344CB8AC3E}">
        <p14:creationId xmlns:p14="http://schemas.microsoft.com/office/powerpoint/2010/main" val="3283435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F4F7-2020-5472-BBD3-6C13BCE6A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969DF-9AC2-BF8B-E2FB-FBB1EC4F1AC2}"/>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Student</a:t>
            </a:r>
          </a:p>
        </p:txBody>
      </p:sp>
      <p:pic>
        <p:nvPicPr>
          <p:cNvPr id="7" name="Content Placeholder 6">
            <a:extLst>
              <a:ext uri="{FF2B5EF4-FFF2-40B4-BE49-F238E27FC236}">
                <a16:creationId xmlns:a16="http://schemas.microsoft.com/office/drawing/2014/main" id="{E02B30DF-9FC5-A23A-BE6F-37417FBAC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994" y="1825625"/>
            <a:ext cx="4418011" cy="4351338"/>
          </a:xfrm>
        </p:spPr>
      </p:pic>
    </p:spTree>
    <p:extLst>
      <p:ext uri="{BB962C8B-B14F-4D97-AF65-F5344CB8AC3E}">
        <p14:creationId xmlns:p14="http://schemas.microsoft.com/office/powerpoint/2010/main" val="40694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C3F9-A7B8-1A64-1F91-60949B9D2A5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SYNOPSIS</a:t>
            </a:r>
            <a:endParaRPr lang="en-IN" sz="4000" dirty="0"/>
          </a:p>
        </p:txBody>
      </p:sp>
      <p:sp>
        <p:nvSpPr>
          <p:cNvPr id="3" name="Content Placeholder 2">
            <a:extLst>
              <a:ext uri="{FF2B5EF4-FFF2-40B4-BE49-F238E27FC236}">
                <a16:creationId xmlns:a16="http://schemas.microsoft.com/office/drawing/2014/main" id="{D65C6A1F-0E43-F278-B0A8-148AE2927FAD}"/>
              </a:ext>
            </a:extLst>
          </p:cNvPr>
          <p:cNvSpPr>
            <a:spLocks noGrp="1"/>
          </p:cNvSpPr>
          <p:nvPr>
            <p:ph idx="1"/>
          </p:nvPr>
        </p:nvSpPr>
        <p:spPr>
          <a:xfrm>
            <a:off x="838200" y="1376516"/>
            <a:ext cx="10515600" cy="4800447"/>
          </a:xfrm>
        </p:spPr>
        <p:txBody>
          <a:bodyPr>
            <a:normAutofit fontScale="92500" lnSpcReduction="20000"/>
          </a:bodyPr>
          <a:lstStyle/>
          <a:p>
            <a:r>
              <a:rPr lang="en-IN" sz="2400" dirty="0">
                <a:latin typeface="Times New Roman" panose="02020603050405020304" pitchFamily="18" charset="0"/>
                <a:cs typeface="Times New Roman" panose="02020603050405020304" pitchFamily="18" charset="0"/>
              </a:rPr>
              <a:t>ABSTRACT</a:t>
            </a:r>
          </a:p>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EXISTING SYSTEM</a:t>
            </a:r>
          </a:p>
          <a:p>
            <a:r>
              <a:rPr lang="en-IN" sz="2400" dirty="0">
                <a:latin typeface="Times New Roman" panose="02020603050405020304" pitchFamily="18" charset="0"/>
                <a:cs typeface="Times New Roman" panose="02020603050405020304" pitchFamily="18" charset="0"/>
              </a:rPr>
              <a:t>PROPOSED SYSTEM</a:t>
            </a:r>
          </a:p>
          <a:p>
            <a:r>
              <a:rPr lang="en-IN" sz="2400" dirty="0">
                <a:latin typeface="Times New Roman" panose="02020603050405020304" pitchFamily="18" charset="0"/>
                <a:cs typeface="Times New Roman" panose="02020603050405020304" pitchFamily="18" charset="0"/>
              </a:rPr>
              <a:t>SOFTWARE REQUIREMENTS</a:t>
            </a:r>
          </a:p>
          <a:p>
            <a:r>
              <a:rPr lang="en-IN" sz="2400" dirty="0">
                <a:latin typeface="Times New Roman" panose="02020603050405020304" pitchFamily="18" charset="0"/>
                <a:cs typeface="Times New Roman" panose="02020603050405020304" pitchFamily="18" charset="0"/>
              </a:rPr>
              <a:t>HARDWARE REQUIREMENTS</a:t>
            </a:r>
          </a:p>
          <a:p>
            <a:r>
              <a:rPr lang="en-IN" sz="2400" dirty="0">
                <a:latin typeface="Times New Roman" panose="02020603050405020304" pitchFamily="18" charset="0"/>
                <a:cs typeface="Times New Roman" panose="02020603050405020304" pitchFamily="18" charset="0"/>
              </a:rPr>
              <a:t>DFD</a:t>
            </a:r>
          </a:p>
          <a:p>
            <a:r>
              <a:rPr lang="en-IN" sz="2400" dirty="0">
                <a:latin typeface="Times New Roman" panose="02020603050405020304" pitchFamily="18" charset="0"/>
                <a:cs typeface="Times New Roman" panose="02020603050405020304" pitchFamily="18" charset="0"/>
              </a:rPr>
              <a:t>ER DIAGRAM</a:t>
            </a:r>
          </a:p>
          <a:p>
            <a:r>
              <a:rPr lang="en-IN" sz="2400" dirty="0">
                <a:latin typeface="Times New Roman" panose="02020603050405020304" pitchFamily="18" charset="0"/>
                <a:cs typeface="Times New Roman" panose="02020603050405020304" pitchFamily="18" charset="0"/>
              </a:rPr>
              <a:t>CONTEXT ANALYSIS</a:t>
            </a:r>
          </a:p>
          <a:p>
            <a:r>
              <a:rPr lang="en-IN" sz="2400" dirty="0">
                <a:latin typeface="Times New Roman" panose="02020603050405020304" pitchFamily="18" charset="0"/>
                <a:cs typeface="Times New Roman" panose="02020603050405020304" pitchFamily="18" charset="0"/>
              </a:rPr>
              <a:t>MODULAR DESCRIPTION</a:t>
            </a:r>
          </a:p>
          <a:p>
            <a:r>
              <a:rPr lang="en-IN" sz="2400" dirty="0">
                <a:latin typeface="Times New Roman" panose="02020603050405020304" pitchFamily="18" charset="0"/>
                <a:cs typeface="Times New Roman" panose="02020603050405020304" pitchFamily="18" charset="0"/>
              </a:rPr>
              <a:t>DATA DICTIONARY</a:t>
            </a:r>
          </a:p>
          <a:p>
            <a:r>
              <a:rPr lang="en-IN" sz="2400" dirty="0">
                <a:latin typeface="Times New Roman" panose="02020603050405020304" pitchFamily="18" charset="0"/>
                <a:cs typeface="Times New Roman" panose="02020603050405020304" pitchFamily="18" charset="0"/>
              </a:rPr>
              <a:t>SCREENSHOTS</a:t>
            </a:r>
          </a:p>
          <a:p>
            <a:r>
              <a:rPr lang="en-IN" sz="2400" dirty="0">
                <a:latin typeface="Times New Roman" panose="02020603050405020304" pitchFamily="18" charset="0"/>
                <a:cs typeface="Times New Roman" panose="02020603050405020304" pitchFamily="18" charset="0"/>
              </a:rPr>
              <a:t>CONCLUSION</a:t>
            </a:r>
            <a:endParaRPr lang="en-IN" sz="2400" dirty="0"/>
          </a:p>
        </p:txBody>
      </p:sp>
    </p:spTree>
    <p:extLst>
      <p:ext uri="{BB962C8B-B14F-4D97-AF65-F5344CB8AC3E}">
        <p14:creationId xmlns:p14="http://schemas.microsoft.com/office/powerpoint/2010/main" val="2927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54D5-0FF1-B7AB-38F7-1B80901CE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B21F0-CF03-6E52-1C11-F76826F3903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Login</a:t>
            </a:r>
          </a:p>
        </p:txBody>
      </p:sp>
      <p:pic>
        <p:nvPicPr>
          <p:cNvPr id="6" name="Content Placeholder 5">
            <a:extLst>
              <a:ext uri="{FF2B5EF4-FFF2-40B4-BE49-F238E27FC236}">
                <a16:creationId xmlns:a16="http://schemas.microsoft.com/office/drawing/2014/main" id="{4B1590B0-9DE9-0A2F-1D59-1E0A790C3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387" y="1825625"/>
            <a:ext cx="8275226" cy="4351338"/>
          </a:xfrm>
        </p:spPr>
      </p:pic>
    </p:spTree>
    <p:extLst>
      <p:ext uri="{BB962C8B-B14F-4D97-AF65-F5344CB8AC3E}">
        <p14:creationId xmlns:p14="http://schemas.microsoft.com/office/powerpoint/2010/main" val="284445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CB61-4998-F619-DD16-8E1A5749D779}"/>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F3BA4100-0D96-FE68-14FE-CCFD1B87FC84}"/>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1. Admin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has overall control of the system, managing users and settings.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Management</a:t>
            </a:r>
            <a:r>
              <a:rPr lang="en-US" dirty="0">
                <a:latin typeface="Times New Roman" panose="02020603050405020304" pitchFamily="18" charset="0"/>
                <a:cs typeface="Times New Roman" panose="02020603050405020304" pitchFamily="18" charset="0"/>
              </a:rPr>
              <a:t>: Add, update, and remove teachers and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Monitoring</a:t>
            </a:r>
            <a:r>
              <a:rPr lang="en-US" dirty="0">
                <a:latin typeface="Times New Roman" panose="02020603050405020304" pitchFamily="18" charset="0"/>
                <a:cs typeface="Times New Roman" panose="02020603050405020304" pitchFamily="18" charset="0"/>
              </a:rPr>
              <a:t>: View quiz reports, logs, and flagged activities from proctoring.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System Settings</a:t>
            </a:r>
            <a:r>
              <a:rPr lang="en-US" dirty="0">
                <a:latin typeface="Times New Roman" panose="02020603050405020304" pitchFamily="18" charset="0"/>
                <a:cs typeface="Times New Roman" panose="02020603050405020304" pitchFamily="18" charset="0"/>
              </a:rPr>
              <a:t>: Configure AI proctoring rules, access levels, and security settings.</a:t>
            </a:r>
          </a:p>
        </p:txBody>
      </p:sp>
    </p:spTree>
    <p:extLst>
      <p:ext uri="{BB962C8B-B14F-4D97-AF65-F5344CB8AC3E}">
        <p14:creationId xmlns:p14="http://schemas.microsoft.com/office/powerpoint/2010/main" val="184041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3E46-6CC8-68D4-4F98-F2CC5EDEF3B4}"/>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84E8F7B1-BA5D-4F3C-559B-3536772297B5}"/>
              </a:ext>
            </a:extLst>
          </p:cNvPr>
          <p:cNvSpPr>
            <a:spLocks noGrp="1"/>
          </p:cNvSpPr>
          <p:nvPr>
            <p:ph idx="1"/>
          </p:nvPr>
        </p:nvSpPr>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2. Teacher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Teacher</a:t>
            </a:r>
            <a:r>
              <a:rPr lang="en-US" dirty="0">
                <a:latin typeface="Times New Roman" panose="02020603050405020304" pitchFamily="18" charset="0"/>
                <a:cs typeface="Times New Roman" panose="02020603050405020304" pitchFamily="18" charset="0"/>
              </a:rPr>
              <a:t> creates and manages quizzes for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Creation</a:t>
            </a:r>
            <a:r>
              <a:rPr lang="en-US" dirty="0">
                <a:latin typeface="Times New Roman" panose="02020603050405020304" pitchFamily="18" charset="0"/>
                <a:cs typeface="Times New Roman" panose="02020603050405020304" pitchFamily="18" charset="0"/>
              </a:rPr>
              <a:t>: Add quizzes with multiple-choice, descriptive, or coding questions.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Student Management</a:t>
            </a:r>
            <a:r>
              <a:rPr lang="en-US" dirty="0">
                <a:latin typeface="Times New Roman" panose="02020603050405020304" pitchFamily="18" charset="0"/>
                <a:cs typeface="Times New Roman" panose="02020603050405020304" pitchFamily="18" charset="0"/>
              </a:rPr>
              <a:t>: Assign quizzes to students and monitor their progress.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 Review</a:t>
            </a:r>
            <a:r>
              <a:rPr lang="en-US" dirty="0">
                <a:latin typeface="Times New Roman" panose="02020603050405020304" pitchFamily="18" charset="0"/>
                <a:cs typeface="Times New Roman" panose="02020603050405020304" pitchFamily="18" charset="0"/>
              </a:rPr>
              <a:t>: View flagged activities or suspicious behavior detected by AI.</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Performance Analysis</a:t>
            </a:r>
            <a:r>
              <a:rPr lang="en-US" dirty="0">
                <a:latin typeface="Times New Roman" panose="02020603050405020304" pitchFamily="18" charset="0"/>
                <a:cs typeface="Times New Roman" panose="02020603050405020304" pitchFamily="18" charset="0"/>
              </a:rPr>
              <a:t>: Check student performance and generate reports.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1684-D964-8665-BC54-343A73C7FF15}"/>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BE3312CB-9B30-4076-5B10-FD8549609410}"/>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3. Student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attempts quizzes and is monitored by the AI proctoring system.</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Participation</a:t>
            </a:r>
            <a:r>
              <a:rPr lang="en-US" dirty="0">
                <a:latin typeface="Times New Roman" panose="02020603050405020304" pitchFamily="18" charset="0"/>
                <a:cs typeface="Times New Roman" panose="02020603050405020304" pitchFamily="18" charset="0"/>
              </a:rPr>
              <a:t>: Access assigned quizzes and submit answers within deadlines.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a:t>
            </a:r>
            <a:r>
              <a:rPr lang="en-US" dirty="0">
                <a:latin typeface="Times New Roman" panose="02020603050405020304" pitchFamily="18" charset="0"/>
                <a:cs typeface="Times New Roman" panose="02020603050405020304" pitchFamily="18" charset="0"/>
              </a:rPr>
              <a:t>: Live monitoring via webcam, face detection, and activity tracking.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Report &amp; Feedback</a:t>
            </a:r>
            <a:r>
              <a:rPr lang="en-US" dirty="0">
                <a:latin typeface="Times New Roman" panose="02020603050405020304" pitchFamily="18" charset="0"/>
                <a:cs typeface="Times New Roman" panose="02020603050405020304" pitchFamily="18" charset="0"/>
              </a:rPr>
              <a:t>: View quiz scores, feedback, and flagged activity logs.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43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29F1-D763-E5AE-D35F-4C7C918F5CEA}"/>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9F93CCD5-4964-E964-E901-696441066D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93149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2EC4-2306-2599-4994-66F89F7CCCC8}"/>
              </a:ext>
            </a:extLst>
          </p:cNvPr>
          <p:cNvSpPr>
            <a:spLocks noGrp="1"/>
          </p:cNvSpPr>
          <p:nvPr>
            <p:ph type="title"/>
          </p:nvPr>
        </p:nvSpPr>
        <p:spPr/>
        <p:txBody>
          <a:bodyPr/>
          <a:lstStyle/>
          <a:p>
            <a:r>
              <a:rPr lang="en-IN" dirty="0"/>
              <a:t>Forgot Password Page</a:t>
            </a:r>
          </a:p>
        </p:txBody>
      </p:sp>
      <p:pic>
        <p:nvPicPr>
          <p:cNvPr id="5" name="Content Placeholder 4">
            <a:extLst>
              <a:ext uri="{FF2B5EF4-FFF2-40B4-BE49-F238E27FC236}">
                <a16:creationId xmlns:a16="http://schemas.microsoft.com/office/drawing/2014/main" id="{5C2B57AC-6B47-BA71-3156-D52D1DA4AF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19934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B00A-B40A-C285-7AAA-E1417630523F}"/>
              </a:ext>
            </a:extLst>
          </p:cNvPr>
          <p:cNvSpPr>
            <a:spLocks noGrp="1"/>
          </p:cNvSpPr>
          <p:nvPr>
            <p:ph type="title"/>
          </p:nvPr>
        </p:nvSpPr>
        <p:spPr/>
        <p:txBody>
          <a:bodyPr/>
          <a:lstStyle/>
          <a:p>
            <a:r>
              <a:rPr lang="en-IN" dirty="0"/>
              <a:t>Reset Password Page</a:t>
            </a:r>
          </a:p>
        </p:txBody>
      </p:sp>
      <p:pic>
        <p:nvPicPr>
          <p:cNvPr id="5" name="Content Placeholder 4">
            <a:extLst>
              <a:ext uri="{FF2B5EF4-FFF2-40B4-BE49-F238E27FC236}">
                <a16:creationId xmlns:a16="http://schemas.microsoft.com/office/drawing/2014/main" id="{2762217F-2F32-E75B-306E-B2B03087BF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81592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6A10-4BBA-90D4-2373-435A741BDE92}"/>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A0ABD4F3-E0FC-99CE-9D9B-6003AD2E04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69673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1543-711F-14E1-B91F-E6A0A4184A79}"/>
              </a:ext>
            </a:extLst>
          </p:cNvPr>
          <p:cNvSpPr>
            <a:spLocks noGrp="1"/>
          </p:cNvSpPr>
          <p:nvPr>
            <p:ph type="title"/>
          </p:nvPr>
        </p:nvSpPr>
        <p:spPr/>
        <p:txBody>
          <a:bodyPr/>
          <a:lstStyle/>
          <a:p>
            <a:r>
              <a:rPr lang="en-IN" dirty="0"/>
              <a:t>Admin Profile</a:t>
            </a:r>
          </a:p>
        </p:txBody>
      </p:sp>
      <p:pic>
        <p:nvPicPr>
          <p:cNvPr id="5" name="Content Placeholder 4">
            <a:extLst>
              <a:ext uri="{FF2B5EF4-FFF2-40B4-BE49-F238E27FC236}">
                <a16:creationId xmlns:a16="http://schemas.microsoft.com/office/drawing/2014/main" id="{4CEBE214-A03F-1E69-DDEC-1DBB25ADAC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372333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F874-E9DE-A412-8CE0-00765792918E}"/>
              </a:ext>
            </a:extLst>
          </p:cNvPr>
          <p:cNvSpPr>
            <a:spLocks noGrp="1"/>
          </p:cNvSpPr>
          <p:nvPr>
            <p:ph type="title"/>
          </p:nvPr>
        </p:nvSpPr>
        <p:spPr/>
        <p:txBody>
          <a:bodyPr/>
          <a:lstStyle/>
          <a:p>
            <a:r>
              <a:rPr lang="en-IN" dirty="0"/>
              <a:t>Admin Manage Student</a:t>
            </a:r>
          </a:p>
        </p:txBody>
      </p:sp>
      <p:pic>
        <p:nvPicPr>
          <p:cNvPr id="5" name="Content Placeholder 4">
            <a:extLst>
              <a:ext uri="{FF2B5EF4-FFF2-40B4-BE49-F238E27FC236}">
                <a16:creationId xmlns:a16="http://schemas.microsoft.com/office/drawing/2014/main" id="{F098600F-EEA2-8A4F-3433-47B9998C20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97473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9F6A-A2A7-C0FA-4AE5-EEDBDCFFE389}"/>
              </a:ext>
            </a:extLst>
          </p:cNvPr>
          <p:cNvSpPr>
            <a:spLocks noGrp="1"/>
          </p:cNvSpPr>
          <p:nvPr>
            <p:ph type="title"/>
          </p:nvPr>
        </p:nvSpPr>
        <p:spPr>
          <a:xfrm>
            <a:off x="838200" y="365125"/>
            <a:ext cx="10515600" cy="706591"/>
          </a:xfrm>
        </p:spPr>
        <p:txBody>
          <a:bodyPr>
            <a:normAutofit/>
          </a:bodyPr>
          <a:lstStyle/>
          <a:p>
            <a:r>
              <a:rPr lang="en-IN" sz="4000" b="1" dirty="0">
                <a:latin typeface="Times New Roman" panose="02020603050405020304" pitchFamily="18" charset="0"/>
                <a:cs typeface="Times New Roman" panose="02020603050405020304" pitchFamily="18" charset="0"/>
              </a:rPr>
              <a:t>ABSTRACT</a:t>
            </a:r>
            <a:endParaRPr lang="en-IN" sz="4000" dirty="0"/>
          </a:p>
        </p:txBody>
      </p:sp>
      <p:sp>
        <p:nvSpPr>
          <p:cNvPr id="3" name="Content Placeholder 2">
            <a:extLst>
              <a:ext uri="{FF2B5EF4-FFF2-40B4-BE49-F238E27FC236}">
                <a16:creationId xmlns:a16="http://schemas.microsoft.com/office/drawing/2014/main" id="{9EE0EBC4-C001-D1E4-45B1-DF5D03925192}"/>
              </a:ext>
            </a:extLst>
          </p:cNvPr>
          <p:cNvSpPr>
            <a:spLocks noGrp="1"/>
          </p:cNvSpPr>
          <p:nvPr>
            <p:ph idx="1"/>
          </p:nvPr>
        </p:nvSpPr>
        <p:spPr>
          <a:xfrm>
            <a:off x="838200" y="1071716"/>
            <a:ext cx="10515600" cy="5105247"/>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cutting-edge solution designed to enhance the integrity and security of online examinations. </a:t>
            </a:r>
          </a:p>
          <a:p>
            <a:pPr algn="just"/>
            <a:r>
              <a:rPr lang="en-US" sz="2400" dirty="0">
                <a:latin typeface="Times New Roman" panose="02020603050405020304" pitchFamily="18" charset="0"/>
                <a:cs typeface="Times New Roman" panose="02020603050405020304" pitchFamily="18" charset="0"/>
              </a:rPr>
              <a:t>This system replaces traditional safe browsers with advanced AI-driven proctoring mechanisms, ensuring a seamless and secure testing environment for students, teachers, and administrators.</a:t>
            </a:r>
          </a:p>
          <a:p>
            <a:pPr algn="just"/>
            <a:r>
              <a:rPr lang="en-US" sz="2400" dirty="0">
                <a:latin typeface="Times New Roman" panose="02020603050405020304" pitchFamily="18" charset="0"/>
                <a:cs typeface="Times New Roman" panose="02020603050405020304" pitchFamily="18" charset="0"/>
              </a:rPr>
              <a:t>By integrating real-time face detection, behavior analysis, and environment monitoring, the system identifies and flags suspicious activities, mitigating the risks of cheating. </a:t>
            </a:r>
          </a:p>
          <a:p>
            <a:pPr algn="just"/>
            <a:r>
              <a:rPr lang="en-US" sz="2400" dirty="0">
                <a:latin typeface="Times New Roman" panose="02020603050405020304" pitchFamily="18" charset="0"/>
                <a:cs typeface="Times New Roman" panose="02020603050405020304" pitchFamily="18" charset="0"/>
              </a:rPr>
              <a:t>It features a robust role-based access structure, enabling administrators to manage users, teachers to create and monitor quizzes, and students to participate securely.</a:t>
            </a:r>
          </a:p>
          <a:p>
            <a:pPr algn="just"/>
            <a:r>
              <a:rPr lang="en-US" sz="2400" dirty="0">
                <a:latin typeface="Times New Roman" panose="02020603050405020304" pitchFamily="18" charset="0"/>
                <a:cs typeface="Times New Roman" panose="02020603050405020304" pitchFamily="18" charset="0"/>
              </a:rPr>
              <a:t>The platform leverages the MERN stack for scalability and performance, while AI algorithms ensure efficient proctoring without the need for extensive human intervention. </a:t>
            </a:r>
          </a:p>
        </p:txBody>
      </p:sp>
    </p:spTree>
    <p:extLst>
      <p:ext uri="{BB962C8B-B14F-4D97-AF65-F5344CB8AC3E}">
        <p14:creationId xmlns:p14="http://schemas.microsoft.com/office/powerpoint/2010/main" val="3711250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4B8C-EEAD-6525-462C-D46D7E0968A4}"/>
              </a:ext>
            </a:extLst>
          </p:cNvPr>
          <p:cNvSpPr>
            <a:spLocks noGrp="1"/>
          </p:cNvSpPr>
          <p:nvPr>
            <p:ph type="title"/>
          </p:nvPr>
        </p:nvSpPr>
        <p:spPr/>
        <p:txBody>
          <a:bodyPr/>
          <a:lstStyle/>
          <a:p>
            <a:r>
              <a:rPr lang="en-IN" dirty="0"/>
              <a:t>Admin Manage Teacher</a:t>
            </a:r>
          </a:p>
        </p:txBody>
      </p:sp>
      <p:pic>
        <p:nvPicPr>
          <p:cNvPr id="5" name="Content Placeholder 4">
            <a:extLst>
              <a:ext uri="{FF2B5EF4-FFF2-40B4-BE49-F238E27FC236}">
                <a16:creationId xmlns:a16="http://schemas.microsoft.com/office/drawing/2014/main" id="{948C2FCE-3DA7-E98F-859F-3118EE9D0B9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4039579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1BD3-A467-D482-6976-A414F73DC01A}"/>
              </a:ext>
            </a:extLst>
          </p:cNvPr>
          <p:cNvSpPr>
            <a:spLocks noGrp="1"/>
          </p:cNvSpPr>
          <p:nvPr>
            <p:ph type="title"/>
          </p:nvPr>
        </p:nvSpPr>
        <p:spPr/>
        <p:txBody>
          <a:bodyPr/>
          <a:lstStyle/>
          <a:p>
            <a:r>
              <a:rPr lang="en-IN" dirty="0"/>
              <a:t>Admin Add Teacher</a:t>
            </a:r>
          </a:p>
        </p:txBody>
      </p:sp>
      <p:pic>
        <p:nvPicPr>
          <p:cNvPr id="5" name="Content Placeholder 4">
            <a:extLst>
              <a:ext uri="{FF2B5EF4-FFF2-40B4-BE49-F238E27FC236}">
                <a16:creationId xmlns:a16="http://schemas.microsoft.com/office/drawing/2014/main" id="{B51F5B9D-9EC1-607E-36A7-A7870C4724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747797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5649-1011-6D77-EA89-92BAD5DD213A}"/>
              </a:ext>
            </a:extLst>
          </p:cNvPr>
          <p:cNvSpPr>
            <a:spLocks noGrp="1"/>
          </p:cNvSpPr>
          <p:nvPr>
            <p:ph type="title"/>
          </p:nvPr>
        </p:nvSpPr>
        <p:spPr/>
        <p:txBody>
          <a:bodyPr/>
          <a:lstStyle/>
          <a:p>
            <a:r>
              <a:rPr lang="en-IN" dirty="0"/>
              <a:t>Admin Delete Teacher</a:t>
            </a:r>
          </a:p>
        </p:txBody>
      </p:sp>
      <p:pic>
        <p:nvPicPr>
          <p:cNvPr id="5" name="Content Placeholder 4">
            <a:extLst>
              <a:ext uri="{FF2B5EF4-FFF2-40B4-BE49-F238E27FC236}">
                <a16:creationId xmlns:a16="http://schemas.microsoft.com/office/drawing/2014/main" id="{54BB66AF-741D-29FF-D662-FD34313965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68282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9699-2580-8D89-EFD2-4FC46FA30828}"/>
              </a:ext>
            </a:extLst>
          </p:cNvPr>
          <p:cNvSpPr>
            <a:spLocks noGrp="1"/>
          </p:cNvSpPr>
          <p:nvPr>
            <p:ph type="title"/>
          </p:nvPr>
        </p:nvSpPr>
        <p:spPr/>
        <p:txBody>
          <a:bodyPr/>
          <a:lstStyle/>
          <a:p>
            <a:r>
              <a:rPr lang="en-IN" dirty="0"/>
              <a:t>Admin View Teacher</a:t>
            </a:r>
          </a:p>
        </p:txBody>
      </p:sp>
      <p:pic>
        <p:nvPicPr>
          <p:cNvPr id="5" name="Content Placeholder 4">
            <a:extLst>
              <a:ext uri="{FF2B5EF4-FFF2-40B4-BE49-F238E27FC236}">
                <a16:creationId xmlns:a16="http://schemas.microsoft.com/office/drawing/2014/main" id="{1BFD3ABF-6A25-3187-34FE-277EE018E5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7938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F59B-AB42-32D7-8688-2B563DDC0F7F}"/>
              </a:ext>
            </a:extLst>
          </p:cNvPr>
          <p:cNvSpPr>
            <a:spLocks noGrp="1"/>
          </p:cNvSpPr>
          <p:nvPr>
            <p:ph type="title"/>
          </p:nvPr>
        </p:nvSpPr>
        <p:spPr/>
        <p:txBody>
          <a:bodyPr/>
          <a:lstStyle/>
          <a:p>
            <a:r>
              <a:rPr lang="en-IN" dirty="0"/>
              <a:t>Admin Add Student</a:t>
            </a:r>
          </a:p>
        </p:txBody>
      </p:sp>
      <p:pic>
        <p:nvPicPr>
          <p:cNvPr id="5" name="Content Placeholder 4">
            <a:extLst>
              <a:ext uri="{FF2B5EF4-FFF2-40B4-BE49-F238E27FC236}">
                <a16:creationId xmlns:a16="http://schemas.microsoft.com/office/drawing/2014/main" id="{1BA16CB5-4A32-EA7F-7F6D-EB76F1FE98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771829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1BF9-27D2-6030-7E1B-CBC99BAAB34D}"/>
              </a:ext>
            </a:extLst>
          </p:cNvPr>
          <p:cNvSpPr>
            <a:spLocks noGrp="1"/>
          </p:cNvSpPr>
          <p:nvPr>
            <p:ph type="title"/>
          </p:nvPr>
        </p:nvSpPr>
        <p:spPr/>
        <p:txBody>
          <a:bodyPr/>
          <a:lstStyle/>
          <a:p>
            <a:r>
              <a:rPr lang="en-IN" dirty="0"/>
              <a:t>Admin View Student </a:t>
            </a:r>
          </a:p>
        </p:txBody>
      </p:sp>
      <p:pic>
        <p:nvPicPr>
          <p:cNvPr id="5" name="Content Placeholder 4">
            <a:extLst>
              <a:ext uri="{FF2B5EF4-FFF2-40B4-BE49-F238E27FC236}">
                <a16:creationId xmlns:a16="http://schemas.microsoft.com/office/drawing/2014/main" id="{F19522C6-6640-B707-0ABE-218833C755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387202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7D98-A08A-0CEF-C534-6596BE3884B5}"/>
              </a:ext>
            </a:extLst>
          </p:cNvPr>
          <p:cNvSpPr>
            <a:spLocks noGrp="1"/>
          </p:cNvSpPr>
          <p:nvPr>
            <p:ph type="title"/>
          </p:nvPr>
        </p:nvSpPr>
        <p:spPr/>
        <p:txBody>
          <a:bodyPr/>
          <a:lstStyle/>
          <a:p>
            <a:r>
              <a:rPr lang="en-IN" dirty="0"/>
              <a:t>Admin Delete Student</a:t>
            </a:r>
          </a:p>
        </p:txBody>
      </p:sp>
      <p:pic>
        <p:nvPicPr>
          <p:cNvPr id="5" name="Content Placeholder 4">
            <a:extLst>
              <a:ext uri="{FF2B5EF4-FFF2-40B4-BE49-F238E27FC236}">
                <a16:creationId xmlns:a16="http://schemas.microsoft.com/office/drawing/2014/main" id="{65660135-7083-31EC-D2FB-7514D3AD53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979448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0B39-E6FD-6392-9857-131A681068C0}"/>
              </a:ext>
            </a:extLst>
          </p:cNvPr>
          <p:cNvSpPr>
            <a:spLocks noGrp="1"/>
          </p:cNvSpPr>
          <p:nvPr>
            <p:ph type="title"/>
          </p:nvPr>
        </p:nvSpPr>
        <p:spPr/>
        <p:txBody>
          <a:bodyPr/>
          <a:lstStyle/>
          <a:p>
            <a:r>
              <a:rPr lang="en-IN" dirty="0"/>
              <a:t>Teacher Dashboard</a:t>
            </a:r>
          </a:p>
        </p:txBody>
      </p:sp>
      <p:pic>
        <p:nvPicPr>
          <p:cNvPr id="5" name="Content Placeholder 4">
            <a:extLst>
              <a:ext uri="{FF2B5EF4-FFF2-40B4-BE49-F238E27FC236}">
                <a16:creationId xmlns:a16="http://schemas.microsoft.com/office/drawing/2014/main" id="{753F7ECC-EC98-6E65-56B0-76C3260F4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053164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EA0D-5BF0-5C40-1CBC-B5A424B3D131}"/>
              </a:ext>
            </a:extLst>
          </p:cNvPr>
          <p:cNvSpPr>
            <a:spLocks noGrp="1"/>
          </p:cNvSpPr>
          <p:nvPr>
            <p:ph type="title"/>
          </p:nvPr>
        </p:nvSpPr>
        <p:spPr/>
        <p:txBody>
          <a:bodyPr/>
          <a:lstStyle/>
          <a:p>
            <a:r>
              <a:rPr lang="en-IN" dirty="0"/>
              <a:t>Teacher Profile</a:t>
            </a:r>
          </a:p>
        </p:txBody>
      </p:sp>
      <p:pic>
        <p:nvPicPr>
          <p:cNvPr id="5" name="Content Placeholder 4">
            <a:extLst>
              <a:ext uri="{FF2B5EF4-FFF2-40B4-BE49-F238E27FC236}">
                <a16:creationId xmlns:a16="http://schemas.microsoft.com/office/drawing/2014/main" id="{327CD733-4998-EA85-A228-1E801184436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51127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4649-2598-2AEB-BBF9-F94FBBCE8336}"/>
              </a:ext>
            </a:extLst>
          </p:cNvPr>
          <p:cNvSpPr>
            <a:spLocks noGrp="1"/>
          </p:cNvSpPr>
          <p:nvPr>
            <p:ph type="title"/>
          </p:nvPr>
        </p:nvSpPr>
        <p:spPr/>
        <p:txBody>
          <a:bodyPr/>
          <a:lstStyle/>
          <a:p>
            <a:r>
              <a:rPr lang="en-IN" dirty="0"/>
              <a:t>Teacher Assign Test</a:t>
            </a:r>
          </a:p>
        </p:txBody>
      </p:sp>
      <p:pic>
        <p:nvPicPr>
          <p:cNvPr id="5" name="Content Placeholder 4">
            <a:extLst>
              <a:ext uri="{FF2B5EF4-FFF2-40B4-BE49-F238E27FC236}">
                <a16:creationId xmlns:a16="http://schemas.microsoft.com/office/drawing/2014/main" id="{DD31ECE6-D75D-A27E-948F-492FF60619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52000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4CBB-4C6E-7382-6F93-97D7F5A19763}"/>
              </a:ext>
            </a:extLst>
          </p:cNvPr>
          <p:cNvSpPr>
            <a:spLocks noGrp="1"/>
          </p:cNvSpPr>
          <p:nvPr>
            <p:ph type="title"/>
          </p:nvPr>
        </p:nvSpPr>
        <p:spPr>
          <a:xfrm>
            <a:off x="838200" y="287772"/>
            <a:ext cx="10515600" cy="54927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INTRODUCTION</a:t>
            </a:r>
            <a:endParaRPr lang="en-IN" sz="4000" dirty="0"/>
          </a:p>
        </p:txBody>
      </p:sp>
      <p:sp>
        <p:nvSpPr>
          <p:cNvPr id="3" name="Content Placeholder 2">
            <a:extLst>
              <a:ext uri="{FF2B5EF4-FFF2-40B4-BE49-F238E27FC236}">
                <a16:creationId xmlns:a16="http://schemas.microsoft.com/office/drawing/2014/main" id="{2403731A-52FD-057C-B9D8-753230DABCB4}"/>
              </a:ext>
            </a:extLst>
          </p:cNvPr>
          <p:cNvSpPr>
            <a:spLocks noGrp="1"/>
          </p:cNvSpPr>
          <p:nvPr>
            <p:ph idx="1"/>
          </p:nvPr>
        </p:nvSpPr>
        <p:spPr>
          <a:xfrm>
            <a:off x="838200" y="837047"/>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rapid shift toward online learning and assessment has underscored the need for secure, reliable, and scalable examination systems. </a:t>
            </a:r>
          </a:p>
          <a:p>
            <a:pPr algn="just"/>
            <a:r>
              <a:rPr lang="en-US" sz="2400" dirty="0">
                <a:latin typeface="Times New Roman" panose="02020603050405020304" pitchFamily="18" charset="0"/>
                <a:cs typeface="Times New Roman" panose="02020603050405020304" pitchFamily="18" charset="0"/>
              </a:rPr>
              <a:t>Traditional safe browsers, while effective to an extent, often fall short in addressing sophisticated challenges like unauthorized access, impersonation, or cheating. </a:t>
            </a:r>
          </a:p>
          <a:p>
            <a:pPr algn="just"/>
            <a:r>
              <a:rPr lang="en-US" sz="2400" dirty="0">
                <a:latin typeface="Times New Roman" panose="02020603050405020304" pitchFamily="18" charset="0"/>
                <a:cs typeface="Times New Roman" panose="02020603050405020304" pitchFamily="18" charset="0"/>
              </a:rPr>
              <a:t>This system leverages advanced technologies such as AI-based face detection, behavior analysis, and environment monitoring to provide robust proctoring capabilities. </a:t>
            </a:r>
          </a:p>
          <a:p>
            <a:pPr algn="just"/>
            <a:r>
              <a:rPr lang="en-US" sz="2400" dirty="0">
                <a:latin typeface="Times New Roman" panose="02020603050405020304" pitchFamily="18" charset="0"/>
                <a:cs typeface="Times New Roman" panose="02020603050405020304" pitchFamily="18" charset="0"/>
              </a:rPr>
              <a:t>By detecting and flagging suspicious activities in real time, it eliminates the need for continuous human oversight while ensuring a seamless examination experience for students.</a:t>
            </a:r>
          </a:p>
          <a:p>
            <a:pPr algn="just"/>
            <a:r>
              <a:rPr lang="en-US" sz="2400" dirty="0">
                <a:latin typeface="Times New Roman" panose="02020603050405020304" pitchFamily="18" charset="0"/>
                <a:cs typeface="Times New Roman" panose="02020603050405020304" pitchFamily="18" charset="0"/>
              </a:rPr>
              <a:t>It includes role-based functionalities to cater to administrators, teachers, and students. </a:t>
            </a:r>
          </a:p>
          <a:p>
            <a:pPr algn="just"/>
            <a:r>
              <a:rPr lang="en-US" sz="2400" dirty="0">
                <a:latin typeface="Times New Roman" panose="02020603050405020304" pitchFamily="18" charset="0"/>
                <a:cs typeface="Times New Roman" panose="02020603050405020304" pitchFamily="18" charset="0"/>
              </a:rPr>
              <a:t>Teachers can create and share quizzes, students can participate with confidence in a secure environment, and administrators can manage operations effortlessly.</a:t>
            </a:r>
          </a:p>
        </p:txBody>
      </p:sp>
    </p:spTree>
    <p:extLst>
      <p:ext uri="{BB962C8B-B14F-4D97-AF65-F5344CB8AC3E}">
        <p14:creationId xmlns:p14="http://schemas.microsoft.com/office/powerpoint/2010/main" val="1388216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DE01-D8C5-33E2-C961-4B8273E2E159}"/>
              </a:ext>
            </a:extLst>
          </p:cNvPr>
          <p:cNvSpPr>
            <a:spLocks noGrp="1"/>
          </p:cNvSpPr>
          <p:nvPr>
            <p:ph type="title"/>
          </p:nvPr>
        </p:nvSpPr>
        <p:spPr/>
        <p:txBody>
          <a:bodyPr/>
          <a:lstStyle/>
          <a:p>
            <a:r>
              <a:rPr lang="en-IN" dirty="0"/>
              <a:t>Teacher Manage Test</a:t>
            </a:r>
          </a:p>
        </p:txBody>
      </p:sp>
      <p:pic>
        <p:nvPicPr>
          <p:cNvPr id="5" name="Content Placeholder 4">
            <a:extLst>
              <a:ext uri="{FF2B5EF4-FFF2-40B4-BE49-F238E27FC236}">
                <a16:creationId xmlns:a16="http://schemas.microsoft.com/office/drawing/2014/main" id="{D3BF9A61-0F4F-92BB-336C-8EA977F6137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653737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027C-7F2C-6577-6CE8-6D86B8C00954}"/>
              </a:ext>
            </a:extLst>
          </p:cNvPr>
          <p:cNvSpPr>
            <a:spLocks noGrp="1"/>
          </p:cNvSpPr>
          <p:nvPr>
            <p:ph type="title"/>
          </p:nvPr>
        </p:nvSpPr>
        <p:spPr/>
        <p:txBody>
          <a:bodyPr/>
          <a:lstStyle/>
          <a:p>
            <a:r>
              <a:rPr lang="en-IN" dirty="0"/>
              <a:t>Teacher Edit Test</a:t>
            </a:r>
          </a:p>
        </p:txBody>
      </p:sp>
      <p:pic>
        <p:nvPicPr>
          <p:cNvPr id="5" name="Content Placeholder 4">
            <a:extLst>
              <a:ext uri="{FF2B5EF4-FFF2-40B4-BE49-F238E27FC236}">
                <a16:creationId xmlns:a16="http://schemas.microsoft.com/office/drawing/2014/main" id="{9DE6465F-74DC-5EB5-EA3E-68F33D2E7C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3973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32A6-39EE-A20D-7CE4-6BF1115FFCAF}"/>
              </a:ext>
            </a:extLst>
          </p:cNvPr>
          <p:cNvSpPr>
            <a:spLocks noGrp="1"/>
          </p:cNvSpPr>
          <p:nvPr>
            <p:ph type="title"/>
          </p:nvPr>
        </p:nvSpPr>
        <p:spPr/>
        <p:txBody>
          <a:bodyPr/>
          <a:lstStyle/>
          <a:p>
            <a:r>
              <a:rPr lang="en-IN" dirty="0"/>
              <a:t>Student Profile</a:t>
            </a:r>
          </a:p>
        </p:txBody>
      </p:sp>
      <p:pic>
        <p:nvPicPr>
          <p:cNvPr id="5" name="Content Placeholder 4">
            <a:extLst>
              <a:ext uri="{FF2B5EF4-FFF2-40B4-BE49-F238E27FC236}">
                <a16:creationId xmlns:a16="http://schemas.microsoft.com/office/drawing/2014/main" id="{5102C001-182F-D5C7-BD8A-D07A36326E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584906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A464-3698-77BB-4584-495CDA72A3C6}"/>
              </a:ext>
            </a:extLst>
          </p:cNvPr>
          <p:cNvSpPr>
            <a:spLocks noGrp="1"/>
          </p:cNvSpPr>
          <p:nvPr>
            <p:ph type="title"/>
          </p:nvPr>
        </p:nvSpPr>
        <p:spPr/>
        <p:txBody>
          <a:bodyPr/>
          <a:lstStyle/>
          <a:p>
            <a:r>
              <a:rPr lang="en-IN" dirty="0"/>
              <a:t>Student Dashboard</a:t>
            </a:r>
          </a:p>
        </p:txBody>
      </p:sp>
      <p:pic>
        <p:nvPicPr>
          <p:cNvPr id="5" name="Content Placeholder 4">
            <a:extLst>
              <a:ext uri="{FF2B5EF4-FFF2-40B4-BE49-F238E27FC236}">
                <a16:creationId xmlns:a16="http://schemas.microsoft.com/office/drawing/2014/main" id="{606BD11A-B371-EEAB-9EDF-5ED28B6C49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4288205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3272-E470-D827-B18B-A94430BDE8A7}"/>
              </a:ext>
            </a:extLst>
          </p:cNvPr>
          <p:cNvSpPr>
            <a:spLocks noGrp="1"/>
          </p:cNvSpPr>
          <p:nvPr>
            <p:ph type="title"/>
          </p:nvPr>
        </p:nvSpPr>
        <p:spPr/>
        <p:txBody>
          <a:bodyPr/>
          <a:lstStyle/>
          <a:p>
            <a:r>
              <a:rPr lang="en-IN" dirty="0"/>
              <a:t>Student Test Start 1</a:t>
            </a:r>
          </a:p>
        </p:txBody>
      </p:sp>
      <p:pic>
        <p:nvPicPr>
          <p:cNvPr id="5" name="Content Placeholder 4">
            <a:extLst>
              <a:ext uri="{FF2B5EF4-FFF2-40B4-BE49-F238E27FC236}">
                <a16:creationId xmlns:a16="http://schemas.microsoft.com/office/drawing/2014/main" id="{71B0CAAE-F5B3-EC1E-D35A-97BF3A50D4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51510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3178-B43F-5BAD-4CD5-9CD1E47F13B5}"/>
              </a:ext>
            </a:extLst>
          </p:cNvPr>
          <p:cNvSpPr>
            <a:spLocks noGrp="1"/>
          </p:cNvSpPr>
          <p:nvPr>
            <p:ph type="title"/>
          </p:nvPr>
        </p:nvSpPr>
        <p:spPr/>
        <p:txBody>
          <a:bodyPr/>
          <a:lstStyle/>
          <a:p>
            <a:r>
              <a:rPr lang="en-IN" dirty="0"/>
              <a:t>Student Test Start 2</a:t>
            </a:r>
          </a:p>
        </p:txBody>
      </p:sp>
      <p:pic>
        <p:nvPicPr>
          <p:cNvPr id="5" name="Content Placeholder 4">
            <a:extLst>
              <a:ext uri="{FF2B5EF4-FFF2-40B4-BE49-F238E27FC236}">
                <a16:creationId xmlns:a16="http://schemas.microsoft.com/office/drawing/2014/main" id="{D9396A3E-0424-AC79-683B-D919247882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3710776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C8F4-0AE9-605F-6E83-D4C79851D5CB}"/>
              </a:ext>
            </a:extLst>
          </p:cNvPr>
          <p:cNvSpPr>
            <a:spLocks noGrp="1"/>
          </p:cNvSpPr>
          <p:nvPr>
            <p:ph type="title"/>
          </p:nvPr>
        </p:nvSpPr>
        <p:spPr/>
        <p:txBody>
          <a:bodyPr/>
          <a:lstStyle/>
          <a:p>
            <a:r>
              <a:rPr lang="en-IN" dirty="0"/>
              <a:t>Student Test Question type 1</a:t>
            </a:r>
          </a:p>
        </p:txBody>
      </p:sp>
      <p:pic>
        <p:nvPicPr>
          <p:cNvPr id="9" name="Content Placeholder 8">
            <a:extLst>
              <a:ext uri="{FF2B5EF4-FFF2-40B4-BE49-F238E27FC236}">
                <a16:creationId xmlns:a16="http://schemas.microsoft.com/office/drawing/2014/main" id="{EB77FB7D-D971-C34F-B29F-1F780DCDAB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748279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EE99-48BF-031A-186A-868EB82FB17D}"/>
              </a:ext>
            </a:extLst>
          </p:cNvPr>
          <p:cNvSpPr>
            <a:spLocks noGrp="1"/>
          </p:cNvSpPr>
          <p:nvPr>
            <p:ph type="title"/>
          </p:nvPr>
        </p:nvSpPr>
        <p:spPr/>
        <p:txBody>
          <a:bodyPr/>
          <a:lstStyle/>
          <a:p>
            <a:r>
              <a:rPr lang="en-IN" dirty="0"/>
              <a:t>Student Test Question type 2</a:t>
            </a:r>
          </a:p>
        </p:txBody>
      </p:sp>
      <p:pic>
        <p:nvPicPr>
          <p:cNvPr id="5" name="Content Placeholder 4">
            <a:extLst>
              <a:ext uri="{FF2B5EF4-FFF2-40B4-BE49-F238E27FC236}">
                <a16:creationId xmlns:a16="http://schemas.microsoft.com/office/drawing/2014/main" id="{5FD4510A-4107-F2D6-34AF-DC81F6F576A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28251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DBFB-EAD5-4AE7-B6F4-D2357C18E810}"/>
              </a:ext>
            </a:extLst>
          </p:cNvPr>
          <p:cNvSpPr>
            <a:spLocks noGrp="1"/>
          </p:cNvSpPr>
          <p:nvPr>
            <p:ph type="title"/>
          </p:nvPr>
        </p:nvSpPr>
        <p:spPr/>
        <p:txBody>
          <a:bodyPr/>
          <a:lstStyle/>
          <a:p>
            <a:r>
              <a:rPr lang="en-IN" dirty="0"/>
              <a:t>Student Test Question type 3</a:t>
            </a:r>
          </a:p>
        </p:txBody>
      </p:sp>
      <p:pic>
        <p:nvPicPr>
          <p:cNvPr id="5" name="Content Placeholder 4">
            <a:extLst>
              <a:ext uri="{FF2B5EF4-FFF2-40B4-BE49-F238E27FC236}">
                <a16:creationId xmlns:a16="http://schemas.microsoft.com/office/drawing/2014/main" id="{66900B44-6F40-4CBF-F0B1-24A012D09CB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634879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065F-95D5-F584-3A82-647E36895DED}"/>
              </a:ext>
            </a:extLst>
          </p:cNvPr>
          <p:cNvSpPr>
            <a:spLocks noGrp="1"/>
          </p:cNvSpPr>
          <p:nvPr>
            <p:ph type="title"/>
          </p:nvPr>
        </p:nvSpPr>
        <p:spPr/>
        <p:txBody>
          <a:bodyPr/>
          <a:lstStyle/>
          <a:p>
            <a:r>
              <a:rPr lang="en-IN" dirty="0"/>
              <a:t>Student Test Question type 4</a:t>
            </a:r>
          </a:p>
        </p:txBody>
      </p:sp>
      <p:pic>
        <p:nvPicPr>
          <p:cNvPr id="5" name="Content Placeholder 4">
            <a:extLst>
              <a:ext uri="{FF2B5EF4-FFF2-40B4-BE49-F238E27FC236}">
                <a16:creationId xmlns:a16="http://schemas.microsoft.com/office/drawing/2014/main" id="{1353A157-DB4C-D53A-7EBA-058C834507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0623" y="1825625"/>
            <a:ext cx="8190754" cy="4351338"/>
          </a:xfrm>
        </p:spPr>
      </p:pic>
    </p:spTree>
    <p:extLst>
      <p:ext uri="{BB962C8B-B14F-4D97-AF65-F5344CB8AC3E}">
        <p14:creationId xmlns:p14="http://schemas.microsoft.com/office/powerpoint/2010/main" val="188797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7F6E-FB5B-5E69-0F15-7877B7278DC4}"/>
              </a:ext>
            </a:extLst>
          </p:cNvPr>
          <p:cNvSpPr>
            <a:spLocks noGrp="1"/>
          </p:cNvSpPr>
          <p:nvPr>
            <p:ph type="title"/>
          </p:nvPr>
        </p:nvSpPr>
        <p:spPr>
          <a:xfrm>
            <a:off x="838200" y="365125"/>
            <a:ext cx="10515600" cy="686927"/>
          </a:xfrm>
        </p:spPr>
        <p:txBody>
          <a:bodyPr>
            <a:normAutofit/>
          </a:bodyPr>
          <a:lstStyle/>
          <a:p>
            <a:r>
              <a:rPr lang="en-IN" sz="4000" b="1" dirty="0">
                <a:latin typeface="Times New Roman" panose="02020603050405020304" pitchFamily="18" charset="0"/>
                <a:cs typeface="Times New Roman" panose="02020603050405020304" pitchFamily="18" charset="0"/>
              </a:rPr>
              <a:t>EXISTING SYSTEM</a:t>
            </a:r>
            <a:endParaRPr lang="en-IN" sz="4000" dirty="0"/>
          </a:p>
        </p:txBody>
      </p:sp>
      <p:sp>
        <p:nvSpPr>
          <p:cNvPr id="3" name="Content Placeholder 2">
            <a:extLst>
              <a:ext uri="{FF2B5EF4-FFF2-40B4-BE49-F238E27FC236}">
                <a16:creationId xmlns:a16="http://schemas.microsoft.com/office/drawing/2014/main" id="{58CA2922-1CD4-D8E0-FB49-9E6265BE0565}"/>
              </a:ext>
            </a:extLst>
          </p:cNvPr>
          <p:cNvSpPr>
            <a:spLocks noGrp="1"/>
          </p:cNvSpPr>
          <p:nvPr>
            <p:ph idx="1"/>
          </p:nvPr>
        </p:nvSpPr>
        <p:spPr>
          <a:xfrm>
            <a:off x="838200" y="1052052"/>
            <a:ext cx="10515600" cy="5124911"/>
          </a:xfrm>
        </p:spPr>
        <p:txBody>
          <a:bodyPr>
            <a:noAutofit/>
          </a:bodyPr>
          <a:lstStyle/>
          <a:p>
            <a:pPr algn="just"/>
            <a:r>
              <a:rPr lang="en-US" sz="2400" dirty="0">
                <a:latin typeface="Times New Roman" panose="02020603050405020304" pitchFamily="18" charset="0"/>
                <a:cs typeface="Times New Roman" panose="02020603050405020304" pitchFamily="18" charset="0"/>
              </a:rPr>
              <a:t>The current assessment systems primarily include paper-based exams, non-proctored online exams, and proctored online exams using safe browsers or manual monitoring. </a:t>
            </a:r>
          </a:p>
          <a:p>
            <a:pPr algn="just"/>
            <a:r>
              <a:rPr lang="en-US" sz="2400" dirty="0">
                <a:latin typeface="Times New Roman" panose="02020603050405020304" pitchFamily="18" charset="0"/>
                <a:cs typeface="Times New Roman" panose="02020603050405020304" pitchFamily="18" charset="0"/>
              </a:rPr>
              <a:t>Paper-based exams rely on physical distribution of question papers and manual invigilation, offering direct interaction but facing logistical challenges, environmental concerns, and limited scalability. </a:t>
            </a:r>
          </a:p>
          <a:p>
            <a:pPr algn="just"/>
            <a:r>
              <a:rPr lang="en-US" sz="2400" dirty="0">
                <a:latin typeface="Times New Roman" panose="02020603050405020304" pitchFamily="18" charset="0"/>
                <a:cs typeface="Times New Roman" panose="02020603050405020304" pitchFamily="18" charset="0"/>
              </a:rPr>
              <a:t>Non-proctored online exams allow students to take tests conveniently from their devices but are prone to cheating and lack credibility. </a:t>
            </a:r>
          </a:p>
          <a:p>
            <a:pPr algn="just"/>
            <a:r>
              <a:rPr lang="en-US" sz="2400" dirty="0">
                <a:latin typeface="Times New Roman" panose="02020603050405020304" pitchFamily="18" charset="0"/>
                <a:cs typeface="Times New Roman" panose="02020603050405020304" pitchFamily="18" charset="0"/>
              </a:rPr>
              <a:t>Proctored online exams using safe browsers improve security by restricting access to external resources but fail to address sophisticated cheating methods, cause dependency on specific environments, and often inconvenience users with restrictive measures. </a:t>
            </a:r>
          </a:p>
          <a:p>
            <a:pPr algn="just"/>
            <a:r>
              <a:rPr lang="en-US" sz="2400" dirty="0">
                <a:latin typeface="Times New Roman" panose="02020603050405020304" pitchFamily="18" charset="0"/>
                <a:cs typeface="Times New Roman" panose="02020603050405020304" pitchFamily="18" charset="0"/>
              </a:rPr>
              <a:t>These systems exhibit significant limitations in ensuring integrity, scalability, and adaptability in modern education.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208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67C9-4399-B6AB-313C-C13F2E48121E}"/>
              </a:ext>
            </a:extLst>
          </p:cNvPr>
          <p:cNvSpPr>
            <a:spLocks noGrp="1"/>
          </p:cNvSpPr>
          <p:nvPr>
            <p:ph type="title"/>
          </p:nvPr>
        </p:nvSpPr>
        <p:spPr>
          <a:xfrm>
            <a:off x="838200" y="365125"/>
            <a:ext cx="10515600" cy="795081"/>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endParaRPr lang="en-IN" sz="4000" dirty="0"/>
          </a:p>
        </p:txBody>
      </p:sp>
      <p:sp>
        <p:nvSpPr>
          <p:cNvPr id="3" name="Content Placeholder 2">
            <a:extLst>
              <a:ext uri="{FF2B5EF4-FFF2-40B4-BE49-F238E27FC236}">
                <a16:creationId xmlns:a16="http://schemas.microsoft.com/office/drawing/2014/main" id="{473B8F5D-B4E9-7C0A-4A5D-BFCA037CC0ED}"/>
              </a:ext>
            </a:extLst>
          </p:cNvPr>
          <p:cNvSpPr>
            <a:spLocks noGrp="1"/>
          </p:cNvSpPr>
          <p:nvPr>
            <p:ph idx="1"/>
          </p:nvPr>
        </p:nvSpPr>
        <p:spPr>
          <a:xfrm>
            <a:off x="838200" y="1160206"/>
            <a:ext cx="10515600" cy="5016757"/>
          </a:xfrm>
        </p:spPr>
        <p:txBody>
          <a:bodyPr>
            <a:norm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revolutionary solution that addresses the limitations of existing assessment methods by combining advanced AI technologies with modern web development frameworks. </a:t>
            </a:r>
          </a:p>
          <a:p>
            <a:pPr algn="just"/>
            <a:r>
              <a:rPr lang="en-US" sz="2400" dirty="0">
                <a:latin typeface="Times New Roman" panose="02020603050405020304" pitchFamily="18" charset="0"/>
                <a:cs typeface="Times New Roman" panose="02020603050405020304" pitchFamily="18" charset="0"/>
              </a:rPr>
              <a:t>By eliminating the dependency on restrictive safe browsers, this system provides a seamless, secure, and user-friendly platform for conducting online exams.</a:t>
            </a:r>
          </a:p>
          <a:p>
            <a:pPr algn="just"/>
            <a:r>
              <a:rPr lang="en-US" sz="2400" dirty="0">
                <a:latin typeface="Times New Roman" panose="02020603050405020304" pitchFamily="18" charset="0"/>
                <a:cs typeface="Times New Roman" panose="02020603050405020304" pitchFamily="18" charset="0"/>
              </a:rPr>
              <a:t>Its ability to detect suspicious behaviors in real time, ensure exam integrity, and scale to meet diverse educational needs makes it a highly adaptable solution for institutions of all sizes. </a:t>
            </a:r>
          </a:p>
          <a:p>
            <a:pPr algn="just"/>
            <a:r>
              <a:rPr lang="en-US" sz="2400" dirty="0">
                <a:latin typeface="Times New Roman" panose="02020603050405020304" pitchFamily="18" charset="0"/>
                <a:cs typeface="Times New Roman" panose="02020603050405020304" pitchFamily="18" charset="0"/>
              </a:rPr>
              <a:t>Furthermore, with role-based access controls and a privacy-focused local deployment option, it ensures that both user data and system operations remain secure.</a:t>
            </a:r>
          </a:p>
        </p:txBody>
      </p:sp>
    </p:spTree>
    <p:extLst>
      <p:ext uri="{BB962C8B-B14F-4D97-AF65-F5344CB8AC3E}">
        <p14:creationId xmlns:p14="http://schemas.microsoft.com/office/powerpoint/2010/main" val="113521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AFA0-4B4B-3AB1-793D-EA1E3E9FAE7A}"/>
              </a:ext>
            </a:extLst>
          </p:cNvPr>
          <p:cNvSpPr>
            <a:spLocks noGrp="1"/>
          </p:cNvSpPr>
          <p:nvPr>
            <p:ph type="title"/>
          </p:nvPr>
        </p:nvSpPr>
        <p:spPr>
          <a:xfrm>
            <a:off x="838200" y="365126"/>
            <a:ext cx="10515600" cy="677094"/>
          </a:xfrm>
        </p:spPr>
        <p:txBody>
          <a:bodyPr>
            <a:normAutofit/>
          </a:bodyPr>
          <a:lstStyle/>
          <a:p>
            <a:r>
              <a:rPr lang="en-IN" sz="4000" b="1" dirty="0">
                <a:latin typeface="Times New Roman" panose="02020603050405020304" pitchFamily="18" charset="0"/>
                <a:cs typeface="Times New Roman" panose="02020603050405020304" pitchFamily="18" charset="0"/>
              </a:rPr>
              <a:t>DISADVANTAGES</a:t>
            </a:r>
            <a:endParaRPr lang="en-IN" sz="4000" dirty="0"/>
          </a:p>
        </p:txBody>
      </p:sp>
      <p:sp>
        <p:nvSpPr>
          <p:cNvPr id="4" name="Rectangle 1">
            <a:extLst>
              <a:ext uri="{FF2B5EF4-FFF2-40B4-BE49-F238E27FC236}">
                <a16:creationId xmlns:a16="http://schemas.microsoft.com/office/drawing/2014/main" id="{DB1F5C73-08B1-649E-2903-4310ADD87C72}"/>
              </a:ext>
            </a:extLst>
          </p:cNvPr>
          <p:cNvSpPr>
            <a:spLocks noGrp="1" noChangeArrowheads="1"/>
          </p:cNvSpPr>
          <p:nvPr>
            <p:ph idx="1"/>
          </p:nvPr>
        </p:nvSpPr>
        <p:spPr bwMode="auto">
          <a:xfrm>
            <a:off x="838200" y="1382126"/>
            <a:ext cx="110981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Logistical challenges in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concerns of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cheating potential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monitoring mechanisms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sophistication and flexibility of safe browsers.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Intrusive and restrictive nature of safe browsers. </a:t>
            </a:r>
          </a:p>
        </p:txBody>
      </p:sp>
    </p:spTree>
    <p:extLst>
      <p:ext uri="{BB962C8B-B14F-4D97-AF65-F5344CB8AC3E}">
        <p14:creationId xmlns:p14="http://schemas.microsoft.com/office/powerpoint/2010/main" val="227698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202C-657A-A83F-3BC8-67C80769FA98}"/>
              </a:ext>
            </a:extLst>
          </p:cNvPr>
          <p:cNvSpPr>
            <a:spLocks noGrp="1"/>
          </p:cNvSpPr>
          <p:nvPr>
            <p:ph type="title"/>
          </p:nvPr>
        </p:nvSpPr>
        <p:spPr>
          <a:xfrm>
            <a:off x="838200" y="365125"/>
            <a:ext cx="10515600" cy="627933"/>
          </a:xfrm>
        </p:spPr>
        <p:txBody>
          <a:bodyPr>
            <a:normAutofit fontScale="90000"/>
          </a:bodyPr>
          <a:lstStyle/>
          <a:p>
            <a:r>
              <a:rPr lang="en-IN" sz="4000" b="1" dirty="0">
                <a:latin typeface="Times New Roman" panose="02020603050405020304" pitchFamily="18" charset="0"/>
                <a:cs typeface="Times New Roman" panose="02020603050405020304" pitchFamily="18" charset="0"/>
              </a:rPr>
              <a:t>PROPOSED SYSTEM</a:t>
            </a:r>
            <a:endParaRPr lang="en-IN" sz="4000" dirty="0"/>
          </a:p>
        </p:txBody>
      </p:sp>
      <p:sp>
        <p:nvSpPr>
          <p:cNvPr id="3" name="Content Placeholder 2">
            <a:extLst>
              <a:ext uri="{FF2B5EF4-FFF2-40B4-BE49-F238E27FC236}">
                <a16:creationId xmlns:a16="http://schemas.microsoft.com/office/drawing/2014/main" id="{7DD3390C-CBB9-8DB3-1D76-87A796D1D229}"/>
              </a:ext>
            </a:extLst>
          </p:cNvPr>
          <p:cNvSpPr>
            <a:spLocks noGrp="1"/>
          </p:cNvSpPr>
          <p:nvPr>
            <p:ph idx="1"/>
          </p:nvPr>
        </p:nvSpPr>
        <p:spPr>
          <a:xfrm>
            <a:off x="838200" y="993058"/>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offers a modern and comprehensive solution to address the shortcomings of existing assessment methods. </a:t>
            </a:r>
          </a:p>
          <a:p>
            <a:pPr algn="just"/>
            <a:r>
              <a:rPr lang="en-US" sz="2400" dirty="0">
                <a:latin typeface="Times New Roman" panose="02020603050405020304" pitchFamily="18" charset="0"/>
                <a:cs typeface="Times New Roman" panose="02020603050405020304" pitchFamily="18" charset="0"/>
              </a:rPr>
              <a:t>Leveraging advanced AI technologies, this system ensures the integrity and credibility of online exams through real-time face detection, behavior analysis, and environment monitoring.</a:t>
            </a:r>
          </a:p>
          <a:p>
            <a:pPr algn="just"/>
            <a:r>
              <a:rPr lang="en-US" sz="2400" dirty="0">
                <a:latin typeface="Times New Roman" panose="02020603050405020304" pitchFamily="18" charset="0"/>
                <a:cs typeface="Times New Roman" panose="02020603050405020304" pitchFamily="18" charset="0"/>
              </a:rPr>
              <a:t> Unlike traditional systems, this solution eliminates the need for restrictive safe browsers while providing a seamless and secure experience for students, teachers, and administrators. </a:t>
            </a:r>
          </a:p>
          <a:p>
            <a:pPr algn="just"/>
            <a:r>
              <a:rPr lang="en-US" sz="2400" dirty="0">
                <a:latin typeface="Times New Roman" panose="02020603050405020304" pitchFamily="18" charset="0"/>
                <a:cs typeface="Times New Roman" panose="02020603050405020304" pitchFamily="18" charset="0"/>
              </a:rPr>
              <a:t>Built using the MERN stack, it is highly scalable, adaptable, and user-friendly. The platform supports role-based access, enabling efficient management of users, quiz creation, and monitoring. </a:t>
            </a:r>
          </a:p>
          <a:p>
            <a:pPr algn="just"/>
            <a:r>
              <a:rPr lang="en-US" sz="2400" dirty="0">
                <a:latin typeface="Times New Roman" panose="02020603050405020304" pitchFamily="18" charset="0"/>
                <a:cs typeface="Times New Roman" panose="02020603050405020304" pitchFamily="18" charset="0"/>
              </a:rPr>
              <a:t>Additionally, it prioritizes privacy with a local deployment option, ensuring data security and accessibility for educational institutions.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2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98F7-E6CE-6F5A-1DCC-4D3DF697B49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ADVANTAGES</a:t>
            </a:r>
            <a:endParaRPr lang="en-IN" sz="4000" dirty="0"/>
          </a:p>
        </p:txBody>
      </p:sp>
      <p:sp>
        <p:nvSpPr>
          <p:cNvPr id="4" name="Rectangle 1">
            <a:extLst>
              <a:ext uri="{FF2B5EF4-FFF2-40B4-BE49-F238E27FC236}">
                <a16:creationId xmlns:a16="http://schemas.microsoft.com/office/drawing/2014/main" id="{D4ADB10B-4E0E-F767-5635-52D66820BDE0}"/>
              </a:ext>
            </a:extLst>
          </p:cNvPr>
          <p:cNvSpPr>
            <a:spLocks noGrp="1" noChangeArrowheads="1"/>
          </p:cNvSpPr>
          <p:nvPr>
            <p:ph idx="1"/>
          </p:nvPr>
        </p:nvSpPr>
        <p:spPr bwMode="auto">
          <a:xfrm>
            <a:off x="838200" y="1386419"/>
            <a:ext cx="10515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exam integrity through real-time monitoring.</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 of suspicious activities using AI-based behavior analysis.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Elimination of restrictive safe browser dependencies.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adaptable for diverse educational needs.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for streamlined user management.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Privacy-focused with local deployment options.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 for teachers, students, and administrators. </a:t>
            </a:r>
          </a:p>
        </p:txBody>
      </p:sp>
    </p:spTree>
    <p:extLst>
      <p:ext uri="{BB962C8B-B14F-4D97-AF65-F5344CB8AC3E}">
        <p14:creationId xmlns:p14="http://schemas.microsoft.com/office/powerpoint/2010/main" val="294061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A281-DE74-F198-C442-72F817B8BB5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SOFTWARE REQUIREMENTS</a:t>
            </a:r>
            <a:endParaRPr lang="en-IN" sz="4000" dirty="0"/>
          </a:p>
        </p:txBody>
      </p:sp>
      <p:sp>
        <p:nvSpPr>
          <p:cNvPr id="4" name="Rectangle 1">
            <a:extLst>
              <a:ext uri="{FF2B5EF4-FFF2-40B4-BE49-F238E27FC236}">
                <a16:creationId xmlns:a16="http://schemas.microsoft.com/office/drawing/2014/main" id="{82C74D6E-9385-02D9-95B3-25AEBD5FB13D}"/>
              </a:ext>
            </a:extLst>
          </p:cNvPr>
          <p:cNvSpPr>
            <a:spLocks noGrp="1" noChangeArrowheads="1"/>
          </p:cNvSpPr>
          <p:nvPr>
            <p:ph idx="1"/>
          </p:nvPr>
        </p:nvSpPr>
        <p:spPr bwMode="auto">
          <a:xfrm>
            <a:off x="838200" y="1369802"/>
            <a:ext cx="10515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Windows 10/11, Linux , or macOS.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JavaScript, React.js.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MongoDB.</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Frameworks and Libraries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Redux Toolkit, TensorFlow.js.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Express.js,TensorFlow.js.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Browser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Chrome, Mozilla Firefox.</a:t>
            </a:r>
          </a:p>
        </p:txBody>
      </p:sp>
    </p:spTree>
    <p:extLst>
      <p:ext uri="{BB962C8B-B14F-4D97-AF65-F5344CB8AC3E}">
        <p14:creationId xmlns:p14="http://schemas.microsoft.com/office/powerpoint/2010/main" val="424368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1226</Words>
  <Application>Microsoft Office PowerPoint</Application>
  <PresentationFormat>Widescreen</PresentationFormat>
  <Paragraphs>145</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AI Powered Online Assessment Proctoring System</vt:lpstr>
      <vt:lpstr>SYNOPSIS</vt:lpstr>
      <vt:lpstr>ABSTRACT</vt:lpstr>
      <vt:lpstr>INTRODUCTION</vt:lpstr>
      <vt:lpstr>EXISTING SYSTEM</vt:lpstr>
      <vt:lpstr>DISADVANTAGES</vt:lpstr>
      <vt:lpstr>PROPOSED SYSTEM</vt:lpstr>
      <vt:lpstr>ADVANTAGES</vt:lpstr>
      <vt:lpstr>SOFTWARE REQUIREMENTS</vt:lpstr>
      <vt:lpstr>HARDWARE REQUIREMENTS</vt:lpstr>
      <vt:lpstr>DFD Level 0</vt:lpstr>
      <vt:lpstr>DFD Level 1</vt:lpstr>
      <vt:lpstr>DFD Level 2</vt:lpstr>
      <vt:lpstr>ER Diagram</vt:lpstr>
      <vt:lpstr>Context Analysis Diagram</vt:lpstr>
      <vt:lpstr>Data Dictionary - Admin</vt:lpstr>
      <vt:lpstr>Data Dictionary - Test</vt:lpstr>
      <vt:lpstr>Data Dictionary - Teacher</vt:lpstr>
      <vt:lpstr>Data Dictionary - Student</vt:lpstr>
      <vt:lpstr>Data Dictionary - Login</vt:lpstr>
      <vt:lpstr>Modular Description</vt:lpstr>
      <vt:lpstr>Modular Description</vt:lpstr>
      <vt:lpstr>Modular Description</vt:lpstr>
      <vt:lpstr>Login Page</vt:lpstr>
      <vt:lpstr>Forgot Password Page</vt:lpstr>
      <vt:lpstr>Reset Password Page</vt:lpstr>
      <vt:lpstr>Admin Dashboard</vt:lpstr>
      <vt:lpstr>Admin Profile</vt:lpstr>
      <vt:lpstr>Admin Manage Student</vt:lpstr>
      <vt:lpstr>Admin Manage Teacher</vt:lpstr>
      <vt:lpstr>Admin Add Teacher</vt:lpstr>
      <vt:lpstr>Admin Delete Teacher</vt:lpstr>
      <vt:lpstr>Admin View Teacher</vt:lpstr>
      <vt:lpstr>Admin Add Student</vt:lpstr>
      <vt:lpstr>Admin View Student </vt:lpstr>
      <vt:lpstr>Admin Delete Student</vt:lpstr>
      <vt:lpstr>Teacher Dashboard</vt:lpstr>
      <vt:lpstr>Teacher Profile</vt:lpstr>
      <vt:lpstr>Teacher Assign Test</vt:lpstr>
      <vt:lpstr>Teacher Manage Test</vt:lpstr>
      <vt:lpstr>Teacher Edit Test</vt:lpstr>
      <vt:lpstr>Student Profile</vt:lpstr>
      <vt:lpstr>Student Dashboard</vt:lpstr>
      <vt:lpstr>Student Test Start 1</vt:lpstr>
      <vt:lpstr>Student Test Start 2</vt:lpstr>
      <vt:lpstr>Student Test Question type 1</vt:lpstr>
      <vt:lpstr>Student Test Question type 2</vt:lpstr>
      <vt:lpstr>Student Test Question type 3</vt:lpstr>
      <vt:lpstr>Student Test Question type 4</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K</dc:creator>
  <cp:lastModifiedBy>Santhosh K</cp:lastModifiedBy>
  <cp:revision>15</cp:revision>
  <cp:lastPrinted>2025-01-20T14:49:25Z</cp:lastPrinted>
  <dcterms:created xsi:type="dcterms:W3CDTF">2025-01-20T05:24:59Z</dcterms:created>
  <dcterms:modified xsi:type="dcterms:W3CDTF">2025-03-25T16:59:56Z</dcterms:modified>
</cp:coreProperties>
</file>